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76" r:id="rId2"/>
    <p:sldMasterId id="2147483700" r:id="rId3"/>
    <p:sldMasterId id="2147483704" r:id="rId4"/>
  </p:sldMasterIdLst>
  <p:notesMasterIdLst>
    <p:notesMasterId r:id="rId18"/>
  </p:notesMasterIdLst>
  <p:handoutMasterIdLst>
    <p:handoutMasterId r:id="rId19"/>
  </p:handoutMasterIdLst>
  <p:sldIdLst>
    <p:sldId id="407" r:id="rId5"/>
    <p:sldId id="341" r:id="rId6"/>
    <p:sldId id="392" r:id="rId7"/>
    <p:sldId id="414" r:id="rId8"/>
    <p:sldId id="415" r:id="rId9"/>
    <p:sldId id="416" r:id="rId10"/>
    <p:sldId id="402" r:id="rId11"/>
    <p:sldId id="408" r:id="rId12"/>
    <p:sldId id="411" r:id="rId13"/>
    <p:sldId id="412" r:id="rId14"/>
    <p:sldId id="413" r:id="rId15"/>
    <p:sldId id="404" r:id="rId16"/>
    <p:sldId id="406" r:id="rId17"/>
  </p:sldIdLst>
  <p:sldSz cx="9144000" cy="6858000" type="screen4x3"/>
  <p:notesSz cx="6858000" cy="9926638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bg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bg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666699"/>
    <a:srgbClr val="E75113"/>
    <a:srgbClr val="F79D00"/>
    <a:srgbClr val="FF6600"/>
    <a:srgbClr val="669900"/>
    <a:srgbClr val="B0C700"/>
    <a:srgbClr val="E09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87326" autoAdjust="0"/>
  </p:normalViewPr>
  <p:slideViewPr>
    <p:cSldViewPr snapToGrid="0" snapToObjects="1">
      <p:cViewPr>
        <p:scale>
          <a:sx n="70" d="100"/>
          <a:sy n="70" d="100"/>
        </p:scale>
        <p:origin x="-1290" y="-186"/>
      </p:cViewPr>
      <p:guideLst>
        <p:guide orient="horz" pos="2138"/>
        <p:guide orient="horz" pos="1995"/>
        <p:guide orient="horz" pos="1865"/>
        <p:guide orient="horz" pos="4095"/>
        <p:guide orient="horz" pos="558"/>
        <p:guide orient="horz" pos="3605"/>
        <p:guide orient="horz" pos="2481"/>
        <p:guide pos="271"/>
        <p:guide pos="2135"/>
        <p:guide pos="3436"/>
        <p:guide pos="5481"/>
        <p:guide pos="394"/>
        <p:guide pos="2473"/>
        <p:guide pos="3017"/>
      </p:guideLst>
    </p:cSldViewPr>
  </p:slideViewPr>
  <p:outlineViewPr>
    <p:cViewPr>
      <p:scale>
        <a:sx n="33" d="100"/>
        <a:sy n="33" d="100"/>
      </p:scale>
      <p:origin x="0" y="6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7" d="100"/>
          <a:sy n="47" d="100"/>
        </p:scale>
        <p:origin x="-3084" y="-102"/>
      </p:cViewPr>
      <p:guideLst>
        <p:guide orient="horz" pos="312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696" tIns="46348" rIns="92696" bIns="46348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696" tIns="46348" rIns="92696" bIns="46348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753AE0-09AD-4336-A60F-243D1CC6C03D}" type="datetimeFigureOut">
              <a:rPr lang="fr-FR"/>
              <a:pPr>
                <a:defRPr/>
              </a:pPr>
              <a:t>16/08/2017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2696" tIns="46348" rIns="92696" bIns="46348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2696" tIns="46348" rIns="92696" bIns="46348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D112F5-3872-4C08-A0D8-F67BACD38C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696" tIns="46348" rIns="92696" bIns="46348" rtlCol="0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696" tIns="46348" rIns="92696" bIns="46348" rtlCol="0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7E2B03-A707-4400-A93A-44CFCC4BE173}" type="datetimeFigureOut">
              <a:rPr lang="fr-FR"/>
              <a:pPr>
                <a:defRPr/>
              </a:pPr>
              <a:t>16/08/2017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6" tIns="46348" rIns="92696" bIns="46348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2696" tIns="46348" rIns="92696" bIns="4634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2696" tIns="46348" rIns="92696" bIns="46348" rtlCol="0" anchor="b"/>
          <a:lstStyle>
            <a:lvl1pPr algn="l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2696" tIns="46348" rIns="92696" bIns="46348" rtlCol="0" anchor="b"/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7474FB-498B-45B4-98BF-8BE65293DA4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1A70"/>
              </a:buClr>
              <a:defRPr/>
            </a:lvl1pPr>
            <a:lvl2pPr>
              <a:buClr>
                <a:srgbClr val="001A70"/>
              </a:buClr>
              <a:defRPr/>
            </a:lvl2pPr>
            <a:lvl3pPr>
              <a:buClr>
                <a:srgbClr val="001A70"/>
              </a:buClr>
              <a:defRPr/>
            </a:lvl3pPr>
            <a:lvl4pPr>
              <a:buClr>
                <a:srgbClr val="001A70"/>
              </a:buClr>
              <a:defRPr/>
            </a:lvl4pPr>
            <a:lvl5pPr>
              <a:buClr>
                <a:srgbClr val="001A70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1A70"/>
              </a:buClr>
              <a:defRPr/>
            </a:lvl1pPr>
            <a:lvl2pPr>
              <a:buClr>
                <a:srgbClr val="001A70"/>
              </a:buClr>
              <a:defRPr/>
            </a:lvl2pPr>
            <a:lvl3pPr>
              <a:buClr>
                <a:srgbClr val="001A70"/>
              </a:buClr>
              <a:defRPr/>
            </a:lvl3pPr>
            <a:lvl4pPr>
              <a:buClr>
                <a:srgbClr val="001A70"/>
              </a:buClr>
              <a:defRPr/>
            </a:lvl4pPr>
            <a:lvl5pPr>
              <a:buClr>
                <a:srgbClr val="001A70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498294"/>
            <a:ext cx="5014912" cy="668812"/>
          </a:xfrm>
          <a:prstGeom prst="rect">
            <a:avLst/>
          </a:prstGeom>
        </p:spPr>
        <p:txBody>
          <a:bodyPr/>
          <a:lstStyle>
            <a:lvl1pPr>
              <a:defRPr sz="3800" b="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5450" y="2520337"/>
            <a:ext cx="7411118" cy="3644900"/>
          </a:xfrm>
          <a:prstGeom prst="rect">
            <a:avLst/>
          </a:prstGeom>
        </p:spPr>
        <p:txBody>
          <a:bodyPr/>
          <a:lstStyle>
            <a:lvl1pPr marL="360000" indent="-3600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 b="0">
                <a:solidFill>
                  <a:schemeClr val="tx1"/>
                </a:solidFill>
              </a:defRPr>
            </a:lvl1pPr>
            <a:lvl2pPr marL="360000" indent="0">
              <a:lnSpc>
                <a:spcPts val="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220000"/>
              <a:buFont typeface="+mj-lt"/>
              <a:buNone/>
              <a:defRPr b="0">
                <a:solidFill>
                  <a:schemeClr val="bg2"/>
                </a:solidFill>
              </a:defRPr>
            </a:lvl2pPr>
            <a:lvl3pPr marL="350838" indent="0">
              <a:lnSpc>
                <a:spcPts val="800"/>
              </a:lnSpc>
              <a:spcBef>
                <a:spcPts val="0"/>
              </a:spcBef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1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0" y="1951504"/>
            <a:ext cx="8275638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001A7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001A7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001A7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001A7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B0C70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: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5450" y="176400"/>
            <a:ext cx="8275638" cy="114300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5451" y="1951504"/>
            <a:ext cx="3879850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001A7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001A7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001A7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001A7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001A7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1"/>
          </p:nvPr>
        </p:nvSpPr>
        <p:spPr>
          <a:xfrm>
            <a:off x="4837172" y="1951504"/>
            <a:ext cx="3863916" cy="3620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00"/>
              </a:lnSpc>
              <a:spcBef>
                <a:spcPts val="0"/>
              </a:spcBef>
              <a:buClr>
                <a:srgbClr val="001A70"/>
              </a:buClr>
              <a:buNone/>
              <a:defRPr sz="2200">
                <a:solidFill>
                  <a:schemeClr val="bg2"/>
                </a:solidFill>
              </a:defRPr>
            </a:lvl1pPr>
            <a:lvl2pPr marL="136525" indent="-136525">
              <a:lnSpc>
                <a:spcPts val="1300"/>
              </a:lnSpc>
              <a:buClr>
                <a:srgbClr val="001A70"/>
              </a:buClr>
              <a:buFont typeface="Wingdings" pitchFamily="2" charset="2"/>
              <a:buChar char="§"/>
              <a:defRPr sz="1100"/>
            </a:lvl2pPr>
            <a:lvl3pPr marL="403225" indent="-136525">
              <a:lnSpc>
                <a:spcPts val="1300"/>
              </a:lnSpc>
              <a:buClr>
                <a:srgbClr val="001A70"/>
              </a:buClr>
              <a:buSzPct val="80000"/>
              <a:buFont typeface="Arial" pitchFamily="34" charset="0"/>
              <a:buChar char="□"/>
              <a:defRPr sz="1100"/>
            </a:lvl3pPr>
            <a:lvl4pPr marL="136525" indent="0">
              <a:lnSpc>
                <a:spcPts val="1300"/>
              </a:lnSpc>
              <a:buClr>
                <a:srgbClr val="001A70"/>
              </a:buClr>
              <a:defRPr sz="1100"/>
            </a:lvl4pPr>
            <a:lvl5pPr marL="136525" indent="0">
              <a:lnSpc>
                <a:spcPts val="1300"/>
              </a:lnSpc>
              <a:buClr>
                <a:srgbClr val="001A70"/>
              </a:buClr>
              <a:defRPr sz="11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761" y="922710"/>
            <a:ext cx="8353425" cy="850106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395288" y="2060575"/>
            <a:ext cx="8353425" cy="4032250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557338"/>
            <a:ext cx="8353424" cy="4568826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/>
            </a:lvl1pPr>
            <a:lvl2pPr>
              <a:buClr>
                <a:srgbClr val="001A70"/>
              </a:buClr>
              <a:defRPr/>
            </a:lvl2pPr>
            <a:lvl3pPr>
              <a:buClr>
                <a:srgbClr val="001A70"/>
              </a:buClr>
              <a:defRPr/>
            </a:lvl3pPr>
            <a:lvl4pPr>
              <a:buClr>
                <a:srgbClr val="001A70"/>
              </a:buClr>
              <a:defRPr/>
            </a:lvl4pPr>
            <a:lvl5pPr>
              <a:buClr>
                <a:srgbClr val="001A70"/>
              </a:buCl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 sz="2800"/>
            </a:lvl1pPr>
            <a:lvl2pPr>
              <a:buClr>
                <a:srgbClr val="001A70"/>
              </a:buClr>
              <a:defRPr sz="2400"/>
            </a:lvl2pPr>
            <a:lvl3pPr>
              <a:buClr>
                <a:srgbClr val="001A70"/>
              </a:buClr>
              <a:defRPr sz="2000"/>
            </a:lvl3pPr>
            <a:lvl4pPr>
              <a:buClr>
                <a:srgbClr val="001A70"/>
              </a:buClr>
              <a:defRPr sz="1800"/>
            </a:lvl4pPr>
            <a:lvl5pPr>
              <a:buClr>
                <a:srgbClr val="001A7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rgbClr val="001A70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rgbClr val="001A70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rgbClr val="001A7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001A70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 sz="2400"/>
            </a:lvl1pPr>
            <a:lvl2pPr>
              <a:buClr>
                <a:srgbClr val="001A70"/>
              </a:buClr>
              <a:defRPr sz="2000"/>
            </a:lvl2pPr>
            <a:lvl3pPr>
              <a:buClr>
                <a:srgbClr val="001A70"/>
              </a:buClr>
              <a:defRPr sz="1800"/>
            </a:lvl3pPr>
            <a:lvl4pPr>
              <a:buClr>
                <a:srgbClr val="001A70"/>
              </a:buClr>
              <a:defRPr sz="1600"/>
            </a:lvl4pPr>
            <a:lvl5pPr>
              <a:buClr>
                <a:srgbClr val="001A7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 sz="2400"/>
            </a:lvl1pPr>
            <a:lvl2pPr>
              <a:buClr>
                <a:srgbClr val="001A70"/>
              </a:buClr>
              <a:defRPr sz="2000"/>
            </a:lvl2pPr>
            <a:lvl3pPr>
              <a:buClr>
                <a:srgbClr val="001A70"/>
              </a:buClr>
              <a:defRPr sz="1800"/>
            </a:lvl3pPr>
            <a:lvl4pPr>
              <a:buClr>
                <a:srgbClr val="001A70"/>
              </a:buClr>
              <a:defRPr sz="1600"/>
            </a:lvl4pPr>
            <a:lvl5pPr>
              <a:buClr>
                <a:srgbClr val="001A7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1A7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001A70"/>
              </a:buClr>
              <a:defRPr sz="3200"/>
            </a:lvl1pPr>
            <a:lvl2pPr>
              <a:buClr>
                <a:srgbClr val="001A70"/>
              </a:buClr>
              <a:defRPr sz="2800"/>
            </a:lvl2pPr>
            <a:lvl3pPr>
              <a:buClr>
                <a:srgbClr val="001A70"/>
              </a:buClr>
              <a:defRPr sz="2400"/>
            </a:lvl3pPr>
            <a:lvl4pPr>
              <a:buClr>
                <a:srgbClr val="001A70"/>
              </a:buClr>
              <a:defRPr sz="2000"/>
            </a:lvl4pPr>
            <a:lvl5pPr>
              <a:buClr>
                <a:srgbClr val="001A7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482600"/>
            <a:ext cx="11890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525588"/>
            <a:ext cx="4243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3505200"/>
            <a:ext cx="4227513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</p:txBody>
      </p:sp>
      <p:pic>
        <p:nvPicPr>
          <p:cNvPr id="1029" name="Espace réservé pour une image  10" descr="IMG_sommaire.JPG"/>
          <p:cNvPicPr>
            <a:picLocks noChangeAspect="1"/>
          </p:cNvPicPr>
          <p:nvPr userDrawn="1"/>
        </p:nvPicPr>
        <p:blipFill>
          <a:blip r:embed="rId4" cstate="print"/>
          <a:srcRect l="35" r="35"/>
          <a:stretch>
            <a:fillRect/>
          </a:stretch>
        </p:blipFill>
        <p:spPr bwMode="auto">
          <a:xfrm>
            <a:off x="5699125" y="0"/>
            <a:ext cx="344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9" r:id="rId1"/>
  </p:sldLayoutIdLst>
  <p:hf hdr="0" ft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1A7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1A7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1A7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1A7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001A70"/>
          </a:solidFill>
          <a:latin typeface="Arial" charset="0"/>
          <a:cs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400">
          <a:solidFill>
            <a:srgbClr val="E7511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logo_EDF_sommair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288" y="6291263"/>
            <a:ext cx="622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42888" y="877888"/>
            <a:ext cx="5014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2800350"/>
            <a:ext cx="5014913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37050" y="6375400"/>
            <a:ext cx="1111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A7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A7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A7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A7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rgbClr val="001A7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404813" indent="-404813" algn="l" rtl="0" eaLnBrk="0" fontAlgn="base" hangingPunct="0">
        <a:spcBef>
          <a:spcPct val="200000"/>
        </a:spcBef>
        <a:spcAft>
          <a:spcPct val="0"/>
        </a:spcAft>
        <a:buClr>
          <a:srgbClr val="001A70"/>
        </a:buClr>
        <a:buSzPct val="125000"/>
        <a:buAutoNum type="arabicPeriod"/>
        <a:defRPr sz="1300" b="1">
          <a:solidFill>
            <a:schemeClr val="tx1"/>
          </a:solidFill>
          <a:latin typeface="Arial" charset="0"/>
          <a:ea typeface="+mn-ea"/>
          <a:cs typeface="+mn-cs"/>
        </a:defRPr>
      </a:lvl1pPr>
      <a:lvl2pPr marL="654050" indent="-2476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00">
          <a:solidFill>
            <a:schemeClr val="bg2"/>
          </a:solidFill>
          <a:latin typeface="Arial" charset="0"/>
          <a:cs typeface="+mn-cs"/>
        </a:defRPr>
      </a:lvl2pPr>
      <a:lvl3pPr marL="2238375" indent="-1830388" algn="l" rtl="0" eaLnBrk="0" fontAlgn="base" hangingPunct="0">
        <a:spcBef>
          <a:spcPct val="0"/>
        </a:spcBef>
        <a:spcAft>
          <a:spcPct val="0"/>
        </a:spcAft>
        <a:defRPr sz="1300">
          <a:solidFill>
            <a:schemeClr val="tx1"/>
          </a:solidFill>
          <a:latin typeface="Arial" charset="0"/>
          <a:cs typeface="+mn-cs"/>
        </a:defRPr>
      </a:lvl3pPr>
      <a:lvl4pPr marL="26209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Arial" charset="0"/>
          <a:cs typeface="+mn-cs"/>
        </a:defRPr>
      </a:lvl4pPr>
      <a:lvl5pPr marL="3103563" indent="-381000" algn="l" rtl="0" eaLnBrk="0" fontAlgn="base" hangingPunct="0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Arial" charset="0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179388"/>
            <a:ext cx="8261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 STYLE DU TITRE</a:t>
            </a:r>
          </a:p>
        </p:txBody>
      </p:sp>
      <p:sp>
        <p:nvSpPr>
          <p:cNvPr id="409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600200"/>
            <a:ext cx="43592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89838" y="6375400"/>
            <a:ext cx="1111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2" r:id="rId1"/>
    <p:sldLayoutId id="2147485103" r:id="rId2"/>
    <p:sldLayoutId id="2147485104" r:id="rId3"/>
    <p:sldLayoutId id="2147485105" r:id="rId4"/>
    <p:sldLayoutId id="214748510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34938" indent="-134938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001A70"/>
        </a:buClr>
        <a:buFont typeface="Wingdings" pitchFamily="2" charset="2"/>
        <a:buChar char="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412750" indent="-14287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001A70"/>
        </a:buClr>
        <a:buSzPct val="50000"/>
        <a:buFont typeface="Wingdings" pitchFamily="2" charset="2"/>
        <a:buChar char="o"/>
        <a:defRPr sz="1100">
          <a:solidFill>
            <a:schemeClr val="tx1"/>
          </a:solidFill>
          <a:latin typeface="Arial" charset="0"/>
          <a:cs typeface="+mn-cs"/>
        </a:defRPr>
      </a:lvl2pPr>
      <a:lvl3pPr marL="609600" indent="-98425" algn="l" rtl="0" eaLnBrk="0" fontAlgn="base" hangingPunct="0">
        <a:lnSpc>
          <a:spcPts val="1300"/>
        </a:lnSpc>
        <a:spcBef>
          <a:spcPts val="300"/>
        </a:spcBef>
        <a:spcAft>
          <a:spcPct val="0"/>
        </a:spcAft>
        <a:buClr>
          <a:srgbClr val="001A70"/>
        </a:buClr>
        <a:buFont typeface="Arial" charset="0"/>
        <a:buChar char="-"/>
        <a:defRPr sz="1100">
          <a:solidFill>
            <a:schemeClr val="tx1"/>
          </a:solidFill>
          <a:latin typeface="Arial" charset="0"/>
          <a:cs typeface="+mn-cs"/>
        </a:defRPr>
      </a:lvl3pPr>
      <a:lvl4pPr marL="3600450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4pPr>
      <a:lvl5pPr marL="4160838" indent="-381000" algn="l" rtl="0" eaLnBrk="0" fontAlgn="base" hangingPunct="0">
        <a:spcBef>
          <a:spcPct val="20000"/>
        </a:spcBef>
        <a:spcAft>
          <a:spcPct val="0"/>
        </a:spcAft>
        <a:defRPr sz="1100">
          <a:solidFill>
            <a:schemeClr val="tx1"/>
          </a:solidFill>
          <a:latin typeface="Arial" charset="0"/>
          <a:cs typeface="+mn-cs"/>
        </a:defRPr>
      </a:lvl5pPr>
      <a:lvl6pPr marL="35607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6pPr>
      <a:lvl7pPr marL="40179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7pPr>
      <a:lvl8pPr marL="44751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8pPr>
      <a:lvl9pPr marL="4932363" indent="-381000" algn="l" rtl="0" fontAlgn="base">
        <a:spcBef>
          <a:spcPct val="20000"/>
        </a:spcBef>
        <a:spcAft>
          <a:spcPct val="0"/>
        </a:spcAft>
        <a:defRPr sz="13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logo_EDF_somm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315913"/>
            <a:ext cx="18272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0" y="1085850"/>
            <a:ext cx="4937125" cy="3495675"/>
          </a:xfrm>
          <a:prstGeom prst="rect">
            <a:avLst/>
          </a:prstGeom>
        </p:spPr>
        <p:txBody>
          <a:bodyPr/>
          <a:lstStyle/>
          <a:p>
            <a:pPr marL="134938" indent="-134938">
              <a:spcBef>
                <a:spcPts val="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2800" b="1" kern="0" dirty="0">
              <a:solidFill>
                <a:schemeClr val="tx1"/>
              </a:solidFill>
            </a:endParaRPr>
          </a:p>
          <a:p>
            <a:pPr marL="134938" indent="-134938" algn="ctr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2800" b="1" kern="0" dirty="0">
                <a:solidFill>
                  <a:srgbClr val="002060"/>
                </a:solidFill>
              </a:rPr>
              <a:t>Etat d’avancement de la Visite décennale de l’unité de production n°1</a:t>
            </a:r>
          </a:p>
          <a:p>
            <a:pPr marL="134938" indent="-134938" algn="ctr">
              <a:spcBef>
                <a:spcPts val="0"/>
              </a:spcBef>
              <a:buClr>
                <a:srgbClr val="001A70"/>
              </a:buClr>
              <a:defRPr/>
            </a:pPr>
            <a:endParaRPr lang="fr-FR" altLang="fr-FR" sz="2000" b="1" i="1" kern="0" dirty="0">
              <a:solidFill>
                <a:srgbClr val="002060"/>
              </a:solidFill>
            </a:endParaRPr>
          </a:p>
          <a:p>
            <a:pPr marL="134938" indent="-134938" algn="ctr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2000" b="1" i="1" kern="0" dirty="0">
                <a:solidFill>
                  <a:srgbClr val="002060"/>
                </a:solidFill>
              </a:rPr>
              <a:t>Assemblée générale de la CLI </a:t>
            </a:r>
          </a:p>
          <a:p>
            <a:pPr marL="134938" indent="-134938" algn="ctr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2000" b="1" i="1" kern="0" dirty="0">
                <a:solidFill>
                  <a:srgbClr val="002060"/>
                </a:solidFill>
              </a:rPr>
              <a:t>22 juin 2017</a:t>
            </a:r>
          </a:p>
          <a:p>
            <a:pPr marL="134938" indent="-134938">
              <a:spcBef>
                <a:spcPts val="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100" kern="0" dirty="0">
              <a:solidFill>
                <a:schemeClr val="tx1"/>
              </a:solidFill>
            </a:endParaRPr>
          </a:p>
          <a:p>
            <a:pPr marL="134938" indent="-134938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1800" b="1" kern="0" dirty="0">
                <a:solidFill>
                  <a:srgbClr val="FE5815"/>
                </a:solidFill>
              </a:rPr>
              <a:t>Gilles </a:t>
            </a:r>
            <a:r>
              <a:rPr lang="fr-FR" altLang="fr-FR" sz="1800" b="1" kern="0" dirty="0" err="1">
                <a:solidFill>
                  <a:srgbClr val="FE5815"/>
                </a:solidFill>
              </a:rPr>
              <a:t>Oulhiou</a:t>
            </a:r>
            <a:r>
              <a:rPr lang="fr-FR" altLang="fr-FR" sz="1800" b="1" kern="0" dirty="0">
                <a:solidFill>
                  <a:srgbClr val="FE5815"/>
                </a:solidFill>
              </a:rPr>
              <a:t> </a:t>
            </a:r>
            <a:r>
              <a:rPr lang="fr-FR" altLang="fr-FR" sz="1800" i="1" kern="0" dirty="0">
                <a:solidFill>
                  <a:srgbClr val="FE5815"/>
                </a:solidFill>
              </a:rPr>
              <a:t>:</a:t>
            </a:r>
            <a:r>
              <a:rPr lang="fr-FR" altLang="fr-FR" sz="1800" kern="0" dirty="0">
                <a:solidFill>
                  <a:srgbClr val="FE5815"/>
                </a:solidFill>
              </a:rPr>
              <a:t> </a:t>
            </a:r>
            <a:r>
              <a:rPr lang="fr-FR" altLang="fr-FR" sz="1600" i="1" kern="0" dirty="0">
                <a:solidFill>
                  <a:srgbClr val="FE5815"/>
                </a:solidFill>
              </a:rPr>
              <a:t>Chef d’arrêt</a:t>
            </a:r>
          </a:p>
          <a:p>
            <a:pPr marL="134938" indent="-134938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1800" b="1" kern="0" dirty="0">
                <a:solidFill>
                  <a:srgbClr val="FE5815"/>
                </a:solidFill>
              </a:rPr>
              <a:t>Jérôme Billet</a:t>
            </a:r>
            <a:r>
              <a:rPr lang="fr-FR" altLang="fr-FR" sz="1800" kern="0" dirty="0">
                <a:solidFill>
                  <a:srgbClr val="FE5815"/>
                </a:solidFill>
              </a:rPr>
              <a:t> </a:t>
            </a:r>
            <a:r>
              <a:rPr lang="fr-FR" altLang="fr-FR" sz="1800" i="1" kern="0" dirty="0">
                <a:solidFill>
                  <a:srgbClr val="FE5815"/>
                </a:solidFill>
              </a:rPr>
              <a:t>: </a:t>
            </a:r>
            <a:r>
              <a:rPr lang="fr-FR" altLang="fr-FR" sz="1600" i="1" kern="0" dirty="0">
                <a:solidFill>
                  <a:srgbClr val="FE5815"/>
                </a:solidFill>
              </a:rPr>
              <a:t>Chef de mission Produire</a:t>
            </a:r>
          </a:p>
          <a:p>
            <a:pPr marL="134938" indent="-134938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1800" b="1" kern="0" dirty="0">
                <a:solidFill>
                  <a:srgbClr val="FE5815"/>
                </a:solidFill>
              </a:rPr>
              <a:t>Guillaume Laporte </a:t>
            </a:r>
            <a:r>
              <a:rPr lang="fr-FR" altLang="fr-FR" sz="1600" i="1" kern="0" dirty="0">
                <a:solidFill>
                  <a:srgbClr val="FE5815"/>
                </a:solidFill>
              </a:rPr>
              <a:t>: Responsable prestataires</a:t>
            </a:r>
          </a:p>
          <a:p>
            <a:pPr marL="134938" indent="-134938">
              <a:spcBef>
                <a:spcPts val="0"/>
              </a:spcBef>
              <a:buClr>
                <a:srgbClr val="001A70"/>
              </a:buClr>
              <a:defRPr/>
            </a:pPr>
            <a:r>
              <a:rPr lang="fr-FR" altLang="fr-FR" sz="1600" i="1" kern="0" dirty="0">
                <a:solidFill>
                  <a:srgbClr val="FE5815"/>
                </a:solidFill>
              </a:rPr>
              <a:t>et ancrage territorial</a:t>
            </a:r>
          </a:p>
          <a:p>
            <a:pPr marL="134938" indent="-134938">
              <a:lnSpc>
                <a:spcPts val="1300"/>
              </a:lnSpc>
              <a:spcBef>
                <a:spcPts val="300"/>
              </a:spcBef>
              <a:buClr>
                <a:srgbClr val="001A70"/>
              </a:buClr>
              <a:buFont typeface="Wingdings" pitchFamily="2" charset="2"/>
              <a:buChar char="§"/>
              <a:defRPr/>
            </a:pPr>
            <a:endParaRPr lang="fr-FR" altLang="fr-FR" sz="1800" kern="0" dirty="0">
              <a:solidFill>
                <a:schemeClr val="tx1"/>
              </a:solidFill>
              <a:cs typeface="+mn-cs"/>
            </a:endParaRPr>
          </a:p>
        </p:txBody>
      </p:sp>
      <p:pic>
        <p:nvPicPr>
          <p:cNvPr id="11268" name="Image 3" descr="IMG_92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0"/>
            <a:ext cx="4122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0" y="1524000"/>
            <a:ext cx="5878513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 - Epreuves hydrauliques d’Equipements 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sous Pression Nucléaires  : </a:t>
            </a:r>
            <a:r>
              <a:rPr lang="fr-FR" sz="2000" b="1" dirty="0">
                <a:solidFill>
                  <a:schemeClr val="accent6"/>
                </a:solidFill>
              </a:rPr>
              <a:t>742 k€ 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Endel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 (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Loyette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Maintenance des </a:t>
            </a:r>
            <a:r>
              <a:rPr lang="fr-FR" sz="2000" dirty="0" err="1">
                <a:solidFill>
                  <a:schemeClr val="accent6"/>
                </a:solidFill>
              </a:rPr>
              <a:t>supportages</a:t>
            </a:r>
            <a:r>
              <a:rPr lang="fr-FR" sz="2000" dirty="0">
                <a:solidFill>
                  <a:schemeClr val="accent6"/>
                </a:solidFill>
              </a:rPr>
              <a:t>  : </a:t>
            </a:r>
            <a:r>
              <a:rPr lang="fr-FR" sz="2000" b="1" i="1" dirty="0">
                <a:solidFill>
                  <a:schemeClr val="accent6"/>
                </a:solidFill>
              </a:rPr>
              <a:t>387 k€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Spie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nucléaire (Lyon)</a:t>
            </a:r>
          </a:p>
          <a:p>
            <a:pPr>
              <a:buClr>
                <a:srgbClr val="3366CC"/>
              </a:buClr>
              <a:defRPr/>
            </a:pPr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- Maintenance des machines tournantes : </a:t>
            </a:r>
            <a:r>
              <a:rPr lang="fr-FR" sz="2000" b="1" dirty="0">
                <a:solidFill>
                  <a:schemeClr val="accent6"/>
                </a:solidFill>
              </a:rPr>
              <a:t>611 k€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Clemessy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services (St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Symp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. d’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Ozon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) et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Orys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(Pierrelatte)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- Maintenance de matériels électriques  : </a:t>
            </a:r>
            <a:r>
              <a:rPr lang="fr-FR" sz="2000" b="1" dirty="0">
                <a:solidFill>
                  <a:schemeClr val="accent6"/>
                </a:solidFill>
              </a:rPr>
              <a:t>260 k€</a:t>
            </a: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Ardatem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(Bourg St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Andéol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buClr>
                <a:srgbClr val="3366CC"/>
              </a:buClr>
              <a:defRPr/>
            </a:pPr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/>
          </a:p>
        </p:txBody>
      </p:sp>
      <p:pic>
        <p:nvPicPr>
          <p:cNvPr id="20483" name="Image 7" descr="photo cou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700" y="849313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pic>
        <p:nvPicPr>
          <p:cNvPr id="20485" name="Picture 4" descr="\\Atlas.edf.fr\co\38sal-dpn\multimedias.003\co.002\10 - PHOTOTHEQUE NUMERIQUE\01- DOSSIERS RECURRENTS\06 - Tenue des installations - OEEI\Travaux Tr1\P602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3171825"/>
            <a:ext cx="35433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" y="341313"/>
            <a:ext cx="5351463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Des entreprises régionales sollicitées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ésultat de recherche d'images pour &quot;bungalows industriel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775" y="2963863"/>
            <a:ext cx="42132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Résultat de recherche d'images pour &quot;images échafaudag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775" y="685800"/>
            <a:ext cx="42132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955800"/>
            <a:ext cx="5616575" cy="3078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b="1" dirty="0">
                <a:solidFill>
                  <a:schemeClr val="accent6"/>
                </a:solidFill>
              </a:rPr>
              <a:t>Des dépenses liées à la logistique :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Montage d’échafaudages / </a:t>
            </a:r>
          </a:p>
          <a:p>
            <a:pPr>
              <a:buClr>
                <a:srgbClr val="3366CC"/>
              </a:buClr>
              <a:defRPr/>
            </a:pPr>
            <a:r>
              <a:rPr lang="fr-FR" sz="2000" dirty="0">
                <a:solidFill>
                  <a:schemeClr val="accent6"/>
                </a:solidFill>
              </a:rPr>
              <a:t>pose et dépose de calorifuge : </a:t>
            </a:r>
            <a:r>
              <a:rPr lang="fr-FR" sz="2000" b="1" dirty="0">
                <a:solidFill>
                  <a:schemeClr val="accent6"/>
                </a:solidFill>
              </a:rPr>
              <a:t>1 612 k€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Comi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Charvieu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) ,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Ouvaroff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Salaise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Tchoulfian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(Roussillon)</a:t>
            </a:r>
          </a:p>
          <a:p>
            <a:pPr>
              <a:buClr>
                <a:srgbClr val="3366CC"/>
              </a:buClr>
              <a:defRPr/>
            </a:pPr>
            <a:endParaRPr lang="fr-FR" sz="18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3366CC"/>
              </a:buClr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Location de bungalows  : </a:t>
            </a:r>
            <a:r>
              <a:rPr lang="fr-FR" sz="2000" b="1" dirty="0">
                <a:solidFill>
                  <a:schemeClr val="accent6"/>
                </a:solidFill>
              </a:rPr>
              <a:t>514 k€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Algeco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(Meyzieu)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8600" y="341313"/>
            <a:ext cx="5351463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Des entreprises régionales sollicitées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6" descr="logo volet stratégique quadri slog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269" t="19984" r="22903" b="19984"/>
          <a:stretch>
            <a:fillRect/>
          </a:stretch>
        </p:blipFill>
        <p:spPr>
          <a:xfrm>
            <a:off x="0" y="1273175"/>
            <a:ext cx="9144000" cy="33909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4"/>
          <p:cNvSpPr txBox="1">
            <a:spLocks noChangeArrowheads="1"/>
          </p:cNvSpPr>
          <p:nvPr/>
        </p:nvSpPr>
        <p:spPr bwMode="auto">
          <a:xfrm>
            <a:off x="979488" y="2155825"/>
            <a:ext cx="70215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9600" b="1">
                <a:solidFill>
                  <a:srgbClr val="E75113"/>
                </a:solidFill>
              </a:rPr>
              <a:t>MERCI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9375"/>
            <a:ext cx="5248275" cy="850900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La visite décennale </a:t>
            </a:r>
            <a:br>
              <a:rPr lang="fr-FR" sz="3200" b="1" cap="small" dirty="0" smtClean="0">
                <a:solidFill>
                  <a:srgbClr val="002060"/>
                </a:solidFill>
              </a:rPr>
            </a:br>
            <a:r>
              <a:rPr lang="fr-FR" sz="3200" b="1" cap="small" dirty="0" smtClean="0">
                <a:solidFill>
                  <a:srgbClr val="002060"/>
                </a:solidFill>
              </a:rPr>
              <a:t>Grand Carénage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95263" y="735013"/>
            <a:ext cx="8748712" cy="228600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defRPr/>
            </a:pPr>
            <a:r>
              <a:rPr lang="fr-FR" sz="2400" b="1" dirty="0" smtClean="0">
                <a:solidFill>
                  <a:schemeClr val="accent6"/>
                </a:solidFill>
              </a:rPr>
              <a:t> Février à juillet 2017</a:t>
            </a:r>
            <a:endParaRPr lang="fr-FR" sz="18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Plus de </a:t>
            </a:r>
            <a:r>
              <a:rPr lang="fr-FR" sz="2000" b="1" dirty="0" smtClean="0">
                <a:solidFill>
                  <a:schemeClr val="accent6"/>
                </a:solidFill>
              </a:rPr>
              <a:t>16 000 </a:t>
            </a:r>
            <a:r>
              <a:rPr lang="fr-FR" sz="2000" dirty="0" smtClean="0">
                <a:solidFill>
                  <a:schemeClr val="accent6"/>
                </a:solidFill>
              </a:rPr>
              <a:t>chantiers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Plus de </a:t>
            </a:r>
            <a:r>
              <a:rPr lang="fr-FR" sz="2000" b="1" dirty="0" smtClean="0">
                <a:solidFill>
                  <a:schemeClr val="accent6"/>
                </a:solidFill>
              </a:rPr>
              <a:t>80 </a:t>
            </a:r>
            <a:r>
              <a:rPr lang="fr-FR" sz="2000" dirty="0" smtClean="0">
                <a:solidFill>
                  <a:schemeClr val="accent6"/>
                </a:solidFill>
              </a:rPr>
              <a:t>modifications majeures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Plus de </a:t>
            </a:r>
            <a:r>
              <a:rPr lang="fr-FR" sz="2000" b="1" dirty="0" smtClean="0">
                <a:solidFill>
                  <a:schemeClr val="accent6"/>
                </a:solidFill>
              </a:rPr>
              <a:t>90%</a:t>
            </a:r>
            <a:r>
              <a:rPr lang="fr-FR" sz="2000" dirty="0" smtClean="0">
                <a:solidFill>
                  <a:schemeClr val="accent6"/>
                </a:solidFill>
              </a:rPr>
              <a:t> des activités réalisées à date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E75113"/>
                </a:solidFill>
              </a:rPr>
              <a:t>Réussite des 3 contrôles réglementaires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E75113"/>
                </a:solidFill>
              </a:rPr>
              <a:t>sous le contrôle de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E75113"/>
                </a:solidFill>
              </a:rPr>
              <a:t>l’Autorité de sûreté nucléaire 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dirty="0" smtClean="0">
              <a:solidFill>
                <a:srgbClr val="E75113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i="1" dirty="0" smtClean="0">
                <a:solidFill>
                  <a:srgbClr val="E75113"/>
                </a:solidFill>
              </a:rPr>
              <a:t>=&gt; </a:t>
            </a:r>
            <a:r>
              <a:rPr lang="fr-FR" sz="2000" b="1" dirty="0" smtClean="0">
                <a:solidFill>
                  <a:srgbClr val="E75113"/>
                </a:solidFill>
              </a:rPr>
              <a:t>Contrôle de la cuve </a:t>
            </a:r>
            <a:r>
              <a:rPr lang="fr-FR" sz="2000" dirty="0" smtClean="0">
                <a:solidFill>
                  <a:srgbClr val="E75113"/>
                </a:solidFill>
              </a:rPr>
              <a:t>-  mars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E75113"/>
                </a:solidFill>
              </a:rPr>
              <a:t>=&gt; </a:t>
            </a:r>
            <a:r>
              <a:rPr lang="fr-FR" sz="2000" b="1" dirty="0" smtClean="0">
                <a:solidFill>
                  <a:srgbClr val="E75113"/>
                </a:solidFill>
              </a:rPr>
              <a:t>Épreuve hydraulique </a:t>
            </a:r>
            <a:r>
              <a:rPr lang="fr-FR" sz="2000" dirty="0" smtClean="0">
                <a:solidFill>
                  <a:srgbClr val="E75113"/>
                </a:solidFill>
              </a:rPr>
              <a:t>-  mai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E75113"/>
                </a:solidFill>
              </a:rPr>
              <a:t>=&gt; </a:t>
            </a:r>
            <a:r>
              <a:rPr lang="fr-FR" sz="2000" b="1" dirty="0" smtClean="0">
                <a:solidFill>
                  <a:srgbClr val="E75113"/>
                </a:solidFill>
              </a:rPr>
              <a:t>Epreuve enceinte </a:t>
            </a:r>
            <a:r>
              <a:rPr lang="fr-FR" sz="2000" dirty="0" smtClean="0">
                <a:solidFill>
                  <a:srgbClr val="E75113"/>
                </a:solidFill>
              </a:rPr>
              <a:t>- mai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Symbol" pitchFamily="18" charset="2"/>
              <a:buChar char="Þ"/>
              <a:defRPr/>
            </a:pPr>
            <a:endParaRPr lang="fr-FR" sz="20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Symbol" pitchFamily="18" charset="2"/>
              <a:buChar char="Þ"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dirty="0" smtClean="0">
              <a:solidFill>
                <a:schemeClr val="accent6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pic>
        <p:nvPicPr>
          <p:cNvPr id="12293" name="Image 7" descr="photo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021013"/>
            <a:ext cx="365760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 7" descr="FT3A409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22288"/>
            <a:ext cx="3657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9" descr="IMAG07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338" y="596900"/>
            <a:ext cx="338296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88" y="346075"/>
            <a:ext cx="8353425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Les principaux chantiers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95288" y="898525"/>
            <a:ext cx="8748712" cy="228600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defRPr/>
            </a:pPr>
            <a:endParaRPr lang="fr-FR" sz="1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 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defRPr/>
            </a:pPr>
            <a:endParaRPr lang="fr-FR" sz="2000" b="1" dirty="0" smtClean="0">
              <a:solidFill>
                <a:schemeClr val="accent6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82588" y="596900"/>
            <a:ext cx="5108575" cy="569595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endParaRPr lang="fr-FR" sz="2400" b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Le remplacement des </a:t>
            </a:r>
            <a:r>
              <a:rPr lang="fr-FR" sz="2000" b="1" dirty="0" smtClean="0">
                <a:solidFill>
                  <a:schemeClr val="accent6"/>
                </a:solidFill>
              </a:rPr>
              <a:t>réchauffeurs 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 basse pression 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- La maintenance sur la </a:t>
            </a:r>
            <a:r>
              <a:rPr lang="fr-FR" sz="2000" b="1" dirty="0" smtClean="0">
                <a:solidFill>
                  <a:schemeClr val="accent6"/>
                </a:solidFill>
              </a:rPr>
              <a:t>turbine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Le remplacement du </a:t>
            </a:r>
            <a:r>
              <a:rPr lang="fr-FR" sz="2000" b="1" dirty="0" smtClean="0">
                <a:solidFill>
                  <a:schemeClr val="accent6"/>
                </a:solidFill>
              </a:rPr>
              <a:t>rotor </a:t>
            </a:r>
            <a:r>
              <a:rPr lang="fr-FR" sz="2000" dirty="0" smtClean="0">
                <a:solidFill>
                  <a:schemeClr val="accent6"/>
                </a:solidFill>
              </a:rPr>
              <a:t>et 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  la maintenance du </a:t>
            </a:r>
            <a:r>
              <a:rPr lang="fr-FR" sz="2000" b="1" dirty="0" smtClean="0">
                <a:solidFill>
                  <a:schemeClr val="accent6"/>
                </a:solidFill>
              </a:rPr>
              <a:t>stator</a:t>
            </a:r>
            <a:r>
              <a:rPr lang="fr-FR" sz="2000" dirty="0" smtClean="0">
                <a:solidFill>
                  <a:schemeClr val="accent6"/>
                </a:solidFill>
              </a:rPr>
              <a:t> de l’alternateur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La maintenance des </a:t>
            </a:r>
            <a:r>
              <a:rPr lang="fr-FR" sz="2000" b="1" dirty="0" smtClean="0">
                <a:solidFill>
                  <a:schemeClr val="accent6"/>
                </a:solidFill>
              </a:rPr>
              <a:t>pôles des 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 transformateurs principaux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La fiabilisation et le remplacement de 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  l’ensemble des </a:t>
            </a:r>
            <a:r>
              <a:rPr lang="fr-FR" sz="2000" b="1" dirty="0" smtClean="0">
                <a:solidFill>
                  <a:schemeClr val="accent6"/>
                </a:solidFill>
              </a:rPr>
              <a:t>systèmes de ventilation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La modernisation du </a:t>
            </a:r>
            <a:r>
              <a:rPr lang="fr-FR" sz="2000" b="1" dirty="0" smtClean="0">
                <a:solidFill>
                  <a:schemeClr val="accent6"/>
                </a:solidFill>
              </a:rPr>
              <a:t>contrôle commande</a:t>
            </a: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endParaRPr lang="fr-FR" sz="800" b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- La rénovation de la </a:t>
            </a:r>
            <a:r>
              <a:rPr lang="fr-FR" sz="2000" b="1" dirty="0" smtClean="0">
                <a:solidFill>
                  <a:schemeClr val="accent6"/>
                </a:solidFill>
              </a:rPr>
              <a:t>salle de commande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Symbol" pitchFamily="18" charset="2"/>
              <a:buChar char="Þ"/>
              <a:defRPr/>
            </a:pPr>
            <a:endParaRPr lang="fr-FR" sz="2000" i="1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dirty="0" smtClean="0">
              <a:solidFill>
                <a:schemeClr val="accent6"/>
              </a:solidFill>
            </a:endParaRPr>
          </a:p>
        </p:txBody>
      </p:sp>
      <p:pic>
        <p:nvPicPr>
          <p:cNvPr id="13319" name="Image 7" descr="R1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8338" y="0"/>
            <a:ext cx="33956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82588" y="922338"/>
            <a:ext cx="8353425" cy="850900"/>
          </a:xfrm>
        </p:spPr>
        <p:txBody>
          <a:bodyPr/>
          <a:lstStyle/>
          <a:p>
            <a:endParaRPr lang="fr-FR" altLang="fr-FR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4340" name="Image 11" descr="PB10-1300mwEcorcheSA-2014-SA-v4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588" y="195263"/>
            <a:ext cx="8353425" cy="15319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La visite décennale </a:t>
            </a:r>
            <a:br>
              <a:rPr lang="fr-FR" sz="3200" b="1" cap="small" dirty="0" smtClean="0">
                <a:solidFill>
                  <a:srgbClr val="002060"/>
                </a:solidFill>
              </a:rPr>
            </a:br>
            <a:r>
              <a:rPr lang="fr-FR" sz="2800" b="1" cap="small" dirty="0" smtClean="0">
                <a:solidFill>
                  <a:srgbClr val="002060"/>
                </a:solidFill>
              </a:rPr>
              <a:t>Résultats sûreté et sécurité</a:t>
            </a:r>
            <a:endParaRPr lang="fr-FR" sz="2800" b="1" cap="small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82588" y="1727200"/>
            <a:ext cx="5108575" cy="3592513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Sûreté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(Evénements Significatifs de Sûreté- ESS)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5 ESS </a:t>
            </a:r>
            <a:r>
              <a:rPr lang="fr-FR" sz="2000" dirty="0" smtClean="0">
                <a:solidFill>
                  <a:schemeClr val="accent6"/>
                </a:solidFill>
              </a:rPr>
              <a:t>critère 3 niveau 0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2 ESS</a:t>
            </a:r>
            <a:r>
              <a:rPr lang="fr-FR" sz="2000" dirty="0" smtClean="0">
                <a:solidFill>
                  <a:schemeClr val="accent6"/>
                </a:solidFill>
              </a:rPr>
              <a:t> critère 10 niveau 0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Sécurité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chemeClr val="accent6"/>
                </a:solidFill>
              </a:rPr>
              <a:t>  </a:t>
            </a:r>
            <a:r>
              <a:rPr lang="fr-FR" sz="2000" b="1" dirty="0" smtClean="0">
                <a:solidFill>
                  <a:schemeClr val="accent6"/>
                </a:solidFill>
              </a:rPr>
              <a:t>5</a:t>
            </a:r>
            <a:r>
              <a:rPr lang="fr-FR" sz="2000" dirty="0" smtClean="0">
                <a:solidFill>
                  <a:schemeClr val="accent6"/>
                </a:solidFill>
              </a:rPr>
              <a:t> accidents avec arrêt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15</a:t>
            </a:r>
            <a:r>
              <a:rPr lang="fr-FR" sz="2000" dirty="0" smtClean="0">
                <a:solidFill>
                  <a:schemeClr val="accent6"/>
                </a:solidFill>
              </a:rPr>
              <a:t> accidents sans arrêt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 0 </a:t>
            </a:r>
            <a:r>
              <a:rPr lang="fr-FR" sz="2000" dirty="0" smtClean="0">
                <a:solidFill>
                  <a:schemeClr val="accent6"/>
                </a:solidFill>
              </a:rPr>
              <a:t>accident grave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4800" y="800100"/>
            <a:ext cx="3759200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219075" y="1531938"/>
            <a:ext cx="5365750" cy="569595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100000"/>
              </a:lnSpc>
              <a:buFontTx/>
              <a:buChar char="-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Radioprotection : 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3</a:t>
            </a:r>
            <a:r>
              <a:rPr lang="fr-FR" sz="2000" dirty="0" smtClean="0">
                <a:solidFill>
                  <a:schemeClr val="accent6"/>
                </a:solidFill>
              </a:rPr>
              <a:t> Evénements Significatifs de   Radioprotection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1 228 </a:t>
            </a:r>
            <a:r>
              <a:rPr lang="fr-FR" sz="2000" b="1" dirty="0" err="1" smtClean="0">
                <a:solidFill>
                  <a:schemeClr val="accent6"/>
                </a:solidFill>
              </a:rPr>
              <a:t>mSv</a:t>
            </a:r>
            <a:r>
              <a:rPr lang="fr-FR" sz="2000" b="1" dirty="0" smtClean="0">
                <a:solidFill>
                  <a:schemeClr val="accent6"/>
                </a:solidFill>
              </a:rPr>
              <a:t>  </a:t>
            </a:r>
            <a:r>
              <a:rPr lang="fr-FR" sz="2000" dirty="0" smtClean="0">
                <a:solidFill>
                  <a:schemeClr val="accent6"/>
                </a:solidFill>
              </a:rPr>
              <a:t>(</a:t>
            </a:r>
            <a:r>
              <a:rPr lang="fr-FR" sz="2000" dirty="0" err="1" smtClean="0">
                <a:solidFill>
                  <a:schemeClr val="accent6"/>
                </a:solidFill>
              </a:rPr>
              <a:t>obj</a:t>
            </a:r>
            <a:r>
              <a:rPr lang="fr-FR" sz="2000" dirty="0" smtClean="0">
                <a:solidFill>
                  <a:schemeClr val="accent6"/>
                </a:solidFill>
              </a:rPr>
              <a:t>&lt; 1 164 </a:t>
            </a:r>
            <a:r>
              <a:rPr lang="fr-FR" sz="2000" dirty="0" err="1" smtClean="0">
                <a:solidFill>
                  <a:schemeClr val="accent6"/>
                </a:solidFill>
              </a:rPr>
              <a:t>mSv</a:t>
            </a:r>
            <a:r>
              <a:rPr lang="fr-FR" sz="2000" dirty="0" smtClean="0">
                <a:solidFill>
                  <a:schemeClr val="accent6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 </a:t>
            </a:r>
            <a:r>
              <a:rPr lang="fr-FR" sz="2000" dirty="0" err="1" smtClean="0">
                <a:solidFill>
                  <a:schemeClr val="accent6"/>
                </a:solidFill>
              </a:rPr>
              <a:t>Tx</a:t>
            </a:r>
            <a:r>
              <a:rPr lang="fr-FR" sz="2000" dirty="0" smtClean="0">
                <a:solidFill>
                  <a:schemeClr val="accent6"/>
                </a:solidFill>
              </a:rPr>
              <a:t> portique C2 = 0,35% (</a:t>
            </a:r>
            <a:r>
              <a:rPr lang="fr-FR" sz="2000" dirty="0" err="1" smtClean="0">
                <a:solidFill>
                  <a:schemeClr val="accent6"/>
                </a:solidFill>
              </a:rPr>
              <a:t>obj</a:t>
            </a:r>
            <a:r>
              <a:rPr lang="fr-FR" sz="2000" dirty="0" smtClean="0">
                <a:solidFill>
                  <a:schemeClr val="accent6"/>
                </a:solidFill>
              </a:rPr>
              <a:t> &lt; 0,35%)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chemeClr val="accent6"/>
                </a:solidFill>
              </a:rPr>
              <a:t>   sur </a:t>
            </a:r>
            <a:r>
              <a:rPr lang="fr-FR" sz="2000" b="1" dirty="0" smtClean="0">
                <a:solidFill>
                  <a:schemeClr val="accent6"/>
                </a:solidFill>
              </a:rPr>
              <a:t>74 136 entrées </a:t>
            </a:r>
            <a:r>
              <a:rPr lang="fr-FR" sz="2000" dirty="0" smtClean="0">
                <a:solidFill>
                  <a:schemeClr val="accent6"/>
                </a:solidFill>
              </a:rPr>
              <a:t>en</a:t>
            </a:r>
            <a:r>
              <a:rPr lang="fr-FR" sz="2000" b="1" dirty="0" smtClean="0">
                <a:solidFill>
                  <a:schemeClr val="accent6"/>
                </a:solidFill>
              </a:rPr>
              <a:t> </a:t>
            </a:r>
            <a:r>
              <a:rPr lang="fr-FR" sz="2000" dirty="0" smtClean="0">
                <a:solidFill>
                  <a:schemeClr val="accent6"/>
                </a:solidFill>
              </a:rPr>
              <a:t>zone contrôlée et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  250 000 </a:t>
            </a:r>
            <a:r>
              <a:rPr lang="fr-FR" sz="2000" dirty="0" smtClean="0">
                <a:solidFill>
                  <a:schemeClr val="accent6"/>
                </a:solidFill>
              </a:rPr>
              <a:t>heures de travail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12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- Environnement : 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1</a:t>
            </a:r>
            <a:r>
              <a:rPr lang="fr-FR" sz="2000" dirty="0" smtClean="0">
                <a:solidFill>
                  <a:schemeClr val="accent6"/>
                </a:solidFill>
              </a:rPr>
              <a:t> Evénement Significatif pour l’Environnement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1200" dirty="0" smtClean="0">
              <a:solidFill>
                <a:schemeClr val="accent6"/>
              </a:solidFill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- Transport :</a:t>
            </a:r>
          </a:p>
          <a:p>
            <a:pPr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accent6"/>
                </a:solidFill>
              </a:rPr>
              <a:t> 0 </a:t>
            </a:r>
            <a:r>
              <a:rPr lang="fr-FR" sz="2000" dirty="0" smtClean="0">
                <a:solidFill>
                  <a:schemeClr val="accent6"/>
                </a:solidFill>
              </a:rPr>
              <a:t>événement</a:t>
            </a:r>
          </a:p>
        </p:txBody>
      </p:sp>
      <p:pic>
        <p:nvPicPr>
          <p:cNvPr id="16388" name="Picture 6" descr="D:\validation photos\IMG_3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263" y="3313113"/>
            <a:ext cx="336073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 9" descr="photo6.jpg"/>
          <p:cNvPicPr>
            <a:picLocks noChangeAspect="1"/>
          </p:cNvPicPr>
          <p:nvPr/>
        </p:nvPicPr>
        <p:blipFill>
          <a:blip r:embed="rId3" cstate="print"/>
          <a:srcRect t="47073"/>
          <a:stretch>
            <a:fillRect/>
          </a:stretch>
        </p:blipFill>
        <p:spPr bwMode="auto">
          <a:xfrm>
            <a:off x="5783263" y="730250"/>
            <a:ext cx="3360737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219075" y="157163"/>
            <a:ext cx="83534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kern="0" cap="small" dirty="0">
                <a:solidFill>
                  <a:srgbClr val="002060"/>
                </a:solidFill>
                <a:ea typeface="+mj-ea"/>
                <a:cs typeface="+mj-cs"/>
              </a:rPr>
              <a:t>La visite décennale </a:t>
            </a:r>
            <a:br>
              <a:rPr lang="fr-FR" sz="3200" b="1" kern="0" cap="small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fr-FR" sz="2800" b="1" kern="0" cap="small" dirty="0">
                <a:solidFill>
                  <a:srgbClr val="002060"/>
                </a:solidFill>
                <a:ea typeface="+mj-ea"/>
                <a:cs typeface="+mj-cs"/>
              </a:rPr>
              <a:t>Résultats radioprotection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kern="0" cap="small" dirty="0">
                <a:solidFill>
                  <a:srgbClr val="002060"/>
                </a:solidFill>
                <a:ea typeface="+mj-ea"/>
                <a:cs typeface="+mj-cs"/>
              </a:rPr>
              <a:t>et environnement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38" y="2938463"/>
            <a:ext cx="23034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63" y="2547938"/>
            <a:ext cx="2563812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age 6" descr="Construction D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263" y="0"/>
            <a:ext cx="4376737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346075"/>
            <a:ext cx="4516438" cy="22018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La construction des diesels d’ultime secours </a:t>
            </a:r>
            <a:endParaRPr lang="fr-FR" sz="2400" i="1" cap="small" dirty="0">
              <a:solidFill>
                <a:srgbClr val="00206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382588" y="1779588"/>
            <a:ext cx="4875212" cy="4197350"/>
          </a:xfrm>
        </p:spPr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333399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pitchFamily="2" charset="2"/>
              <a:buNone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Une modification post-Fukushima 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666699"/>
                </a:solidFill>
              </a:rPr>
              <a:t>-</a:t>
            </a:r>
            <a:r>
              <a:rPr lang="fr-FR" sz="2400" dirty="0" smtClean="0">
                <a:solidFill>
                  <a:srgbClr val="666699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Mise en service : 2018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 25 m </a:t>
            </a:r>
            <a:r>
              <a:rPr lang="fr-FR" sz="2000" dirty="0" smtClean="0">
                <a:solidFill>
                  <a:srgbClr val="002060"/>
                </a:solidFill>
              </a:rPr>
              <a:t>de hauteur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24 m</a:t>
            </a:r>
            <a:r>
              <a:rPr lang="fr-FR" sz="2000" dirty="0" smtClean="0">
                <a:solidFill>
                  <a:srgbClr val="002060"/>
                </a:solidFill>
              </a:rPr>
              <a:t> de largeur et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12 m</a:t>
            </a:r>
            <a:r>
              <a:rPr lang="fr-FR" sz="2000" dirty="0" smtClean="0">
                <a:solidFill>
                  <a:srgbClr val="002060"/>
                </a:solidFill>
              </a:rPr>
              <a:t> de profondeur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1 800 m</a:t>
            </a:r>
            <a:r>
              <a:rPr lang="fr-FR" sz="2000" b="1" baseline="30000" dirty="0" smtClean="0">
                <a:solidFill>
                  <a:srgbClr val="002060"/>
                </a:solidFill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de béton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002060"/>
                </a:solidFill>
              </a:rPr>
              <a:t>- </a:t>
            </a:r>
            <a:r>
              <a:rPr lang="fr-FR" sz="2000" b="1" dirty="0" smtClean="0">
                <a:solidFill>
                  <a:srgbClr val="002060"/>
                </a:solidFill>
              </a:rPr>
              <a:t>50</a:t>
            </a:r>
            <a:r>
              <a:rPr lang="fr-FR" sz="2000" dirty="0" smtClean="0">
                <a:solidFill>
                  <a:srgbClr val="002060"/>
                </a:solidFill>
              </a:rPr>
              <a:t> entreprises intervenantes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12 000 jours/homme </a:t>
            </a:r>
            <a:r>
              <a:rPr lang="fr-FR" sz="2000" dirty="0" smtClean="0">
                <a:solidFill>
                  <a:srgbClr val="002060"/>
                </a:solidFill>
              </a:rPr>
              <a:t>de travail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b="1" dirty="0" smtClean="0">
                <a:solidFill>
                  <a:srgbClr val="002060"/>
                </a:solidFill>
              </a:rPr>
              <a:t>3 MW </a:t>
            </a:r>
            <a:r>
              <a:rPr lang="fr-FR" sz="2000" dirty="0" smtClean="0">
                <a:solidFill>
                  <a:srgbClr val="002060"/>
                </a:solidFill>
              </a:rPr>
              <a:t>de puissance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 smtClean="0">
                <a:solidFill>
                  <a:srgbClr val="002060"/>
                </a:solidFill>
              </a:rPr>
              <a:t>Un investissement de </a:t>
            </a:r>
            <a:r>
              <a:rPr lang="fr-FR" sz="2000" b="1" dirty="0" smtClean="0">
                <a:solidFill>
                  <a:srgbClr val="002060"/>
                </a:solidFill>
              </a:rPr>
              <a:t>70 millions €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18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r>
              <a:rPr lang="fr-FR" sz="1800" dirty="0" smtClean="0">
                <a:solidFill>
                  <a:schemeClr val="accent6"/>
                </a:solidFill>
              </a:rPr>
              <a:t> </a:t>
            </a: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400" b="1" dirty="0" smtClean="0">
              <a:solidFill>
                <a:srgbClr val="F79D00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 typeface="Wingdings" pitchFamily="2" charset="2"/>
              <a:buNone/>
              <a:defRPr/>
            </a:pPr>
            <a:endParaRPr lang="fr-FR" sz="2000" dirty="0" smtClean="0">
              <a:solidFill>
                <a:schemeClr val="accent6"/>
              </a:solidFill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defRPr/>
            </a:pPr>
            <a:endParaRPr lang="fr-FR" sz="2000" b="1" dirty="0" smtClean="0">
              <a:solidFill>
                <a:schemeClr val="accent6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6" descr="photo page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6575" y="0"/>
            <a:ext cx="3527425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14300" y="341313"/>
            <a:ext cx="5502275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Des retombées économiques pour le territoire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600" y="1497013"/>
            <a:ext cx="5387975" cy="4462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Des pics à </a:t>
            </a:r>
            <a:r>
              <a:rPr lang="fr-FR" sz="2000" b="1" dirty="0">
                <a:solidFill>
                  <a:schemeClr val="accent6"/>
                </a:solidFill>
              </a:rPr>
              <a:t>3 000 </a:t>
            </a:r>
            <a:r>
              <a:rPr lang="fr-FR" sz="2000" dirty="0">
                <a:solidFill>
                  <a:schemeClr val="accent6"/>
                </a:solidFill>
              </a:rPr>
              <a:t>intervenants sur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12000"/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</a:t>
            </a:r>
            <a:r>
              <a:rPr lang="fr-FR" sz="2000" b="1" dirty="0">
                <a:solidFill>
                  <a:schemeClr val="accent6"/>
                </a:solidFill>
              </a:rPr>
              <a:t>52 millions € </a:t>
            </a:r>
            <a:r>
              <a:rPr lang="fr-FR" sz="2000" dirty="0">
                <a:solidFill>
                  <a:schemeClr val="accent6"/>
                </a:solidFill>
              </a:rPr>
              <a:t>d’investissement pour la Visite décennale </a:t>
            </a:r>
          </a:p>
          <a:p>
            <a:pPr>
              <a:buFontTx/>
              <a:buChar char="-"/>
              <a:defRPr/>
            </a:pPr>
            <a:r>
              <a:rPr lang="fr-FR" sz="2000" b="1" dirty="0">
                <a:solidFill>
                  <a:schemeClr val="accent6"/>
                </a:solidFill>
              </a:rPr>
              <a:t> 81 </a:t>
            </a:r>
            <a:r>
              <a:rPr lang="fr-FR" sz="2000" dirty="0">
                <a:solidFill>
                  <a:schemeClr val="accent6"/>
                </a:solidFill>
              </a:rPr>
              <a:t>entreprises régionales et </a:t>
            </a:r>
            <a:r>
              <a:rPr lang="fr-FR" sz="2000" b="1" dirty="0">
                <a:solidFill>
                  <a:schemeClr val="accent6"/>
                </a:solidFill>
              </a:rPr>
              <a:t>78</a:t>
            </a:r>
            <a:r>
              <a:rPr lang="fr-FR" sz="2000" dirty="0">
                <a:solidFill>
                  <a:schemeClr val="accent6"/>
                </a:solidFill>
              </a:rPr>
              <a:t> entreprises nationales</a:t>
            </a:r>
          </a:p>
          <a:p>
            <a:pPr>
              <a:buFontTx/>
              <a:buChar char="-"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E75113"/>
                </a:solidFill>
              </a:rPr>
              <a:t>1 milliard d’euros </a:t>
            </a:r>
            <a:r>
              <a:rPr lang="fr-FR" sz="2000" dirty="0">
                <a:solidFill>
                  <a:srgbClr val="E75113"/>
                </a:solidFill>
              </a:rPr>
              <a:t>pour le </a:t>
            </a:r>
            <a:r>
              <a:rPr lang="fr-FR" sz="2000" b="1" dirty="0">
                <a:solidFill>
                  <a:srgbClr val="E75113"/>
                </a:solidFill>
              </a:rPr>
              <a:t>Grand Carénage </a:t>
            </a: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dirty="0">
                <a:solidFill>
                  <a:srgbClr val="E75113"/>
                </a:solidFill>
              </a:rPr>
              <a:t> (2015-2018) </a:t>
            </a: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b="1" dirty="0">
                <a:solidFill>
                  <a:srgbClr val="E75113"/>
                </a:solidFill>
              </a:rPr>
              <a:t>=&gt; UN PROJET DE TERRITOIRE </a:t>
            </a: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dirty="0">
                <a:solidFill>
                  <a:srgbClr val="E75113"/>
                </a:solidFill>
              </a:rPr>
              <a:t>(collaboration avec l’ensemble des parties </a:t>
            </a: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dirty="0">
                <a:solidFill>
                  <a:srgbClr val="E75113"/>
                </a:solidFill>
              </a:rPr>
              <a:t>prenantes : élus, pouvoirs publics, CCI,</a:t>
            </a:r>
          </a:p>
          <a:p>
            <a:pPr marL="223838" indent="-223838">
              <a:spcBef>
                <a:spcPct val="20000"/>
              </a:spcBef>
              <a:buClr>
                <a:srgbClr val="000099"/>
              </a:buClr>
              <a:buSzPct val="110000"/>
              <a:buFont typeface="Wingdings" pitchFamily="2" charset="2"/>
              <a:buNone/>
              <a:defRPr/>
            </a:pPr>
            <a:r>
              <a:rPr lang="fr-FR" sz="2000" dirty="0">
                <a:solidFill>
                  <a:srgbClr val="E75113"/>
                </a:solidFill>
              </a:rPr>
              <a:t>ADEIR…)</a:t>
            </a:r>
          </a:p>
          <a:p>
            <a:pPr>
              <a:buFontTx/>
              <a:buChar char="-"/>
              <a:defRPr/>
            </a:pPr>
            <a:endParaRPr lang="fr-FR" sz="2000" dirty="0">
              <a:solidFill>
                <a:schemeClr val="accent6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28600" y="341313"/>
            <a:ext cx="5351463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cap="small" dirty="0" smtClean="0">
                <a:solidFill>
                  <a:srgbClr val="002060"/>
                </a:solidFill>
              </a:rPr>
              <a:t>Des entreprises régionales sollicitées</a:t>
            </a:r>
            <a:endParaRPr lang="fr-FR" sz="3200" b="1" cap="small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8600" y="1524000"/>
            <a:ext cx="5387975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 - Maintenance de la robinetterie  : </a:t>
            </a:r>
            <a:r>
              <a:rPr lang="fr-FR" sz="2000" b="1" dirty="0">
                <a:solidFill>
                  <a:schemeClr val="accent6"/>
                </a:solidFill>
              </a:rPr>
              <a:t>2 140 k€ 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Orys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(Pierrelatte)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Ouverture / fermeture de capacités et générateurs de vapeur  : </a:t>
            </a:r>
            <a:r>
              <a:rPr lang="fr-FR" sz="2000" b="1" dirty="0">
                <a:solidFill>
                  <a:schemeClr val="accent6"/>
                </a:solidFill>
              </a:rPr>
              <a:t>1 297 k€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Sigedi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(entité St Maurice)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Tx/>
              <a:buChar char="-"/>
              <a:defRPr/>
            </a:pPr>
            <a:r>
              <a:rPr lang="fr-FR" sz="2000" dirty="0">
                <a:solidFill>
                  <a:schemeClr val="accent6"/>
                </a:solidFill>
              </a:rPr>
              <a:t> Maintenance de la machine de chargement et des ponts  : </a:t>
            </a:r>
            <a:r>
              <a:rPr lang="fr-FR" sz="2000" b="1" dirty="0">
                <a:solidFill>
                  <a:schemeClr val="accent6"/>
                </a:solidFill>
              </a:rPr>
              <a:t>1 122 k€ </a:t>
            </a:r>
          </a:p>
          <a:p>
            <a:pPr>
              <a:buClr>
                <a:srgbClr val="3366CC"/>
              </a:buClr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Reel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(St Cyr au Mont d’or)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endParaRPr lang="fr-FR" sz="2000" dirty="0">
              <a:solidFill>
                <a:schemeClr val="accent6"/>
              </a:solidFill>
            </a:endParaRP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2000" dirty="0">
                <a:solidFill>
                  <a:schemeClr val="accent6"/>
                </a:solidFill>
              </a:rPr>
              <a:t>- Soudage : </a:t>
            </a:r>
            <a:r>
              <a:rPr lang="fr-FR" sz="2000" b="1" dirty="0">
                <a:solidFill>
                  <a:schemeClr val="accent6"/>
                </a:solidFill>
              </a:rPr>
              <a:t>1 441 k€ </a:t>
            </a:r>
          </a:p>
          <a:p>
            <a:pPr>
              <a:buClr>
                <a:srgbClr val="3366CC"/>
              </a:buClr>
              <a:buFont typeface="Arial" charset="0"/>
              <a:buNone/>
              <a:defRPr/>
            </a:pP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Endel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1800" b="1" i="1" dirty="0" err="1">
                <a:solidFill>
                  <a:schemeClr val="bg1">
                    <a:lumMod val="50000"/>
                  </a:schemeClr>
                </a:solidFill>
              </a:rPr>
              <a:t>Loyette</a:t>
            </a:r>
            <a:r>
              <a:rPr lang="fr-FR" sz="1800" b="1" i="1" dirty="0">
                <a:solidFill>
                  <a:schemeClr val="bg1">
                    <a:lumMod val="50000"/>
                  </a:schemeClr>
                </a:solidFill>
              </a:rPr>
              <a:t> – 01) et Monteiro (Pierrelatte)</a:t>
            </a:r>
          </a:p>
          <a:p>
            <a:pPr>
              <a:buClr>
                <a:srgbClr val="3366CC"/>
              </a:buClr>
              <a:defRPr/>
            </a:pPr>
            <a:endParaRPr lang="fr-FR" sz="2000" dirty="0">
              <a:solidFill>
                <a:schemeClr val="accent6"/>
              </a:solidFill>
            </a:endParaRPr>
          </a:p>
        </p:txBody>
      </p:sp>
      <p:pic>
        <p:nvPicPr>
          <p:cNvPr id="19460" name="Image 6" descr="FT3A39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0"/>
            <a:ext cx="3563937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1331913" y="6637338"/>
            <a:ext cx="83534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bg1"/>
              </a:buClr>
              <a:buSzPct val="25000"/>
              <a:defRPr/>
            </a:pPr>
            <a:r>
              <a:rPr lang="fr-FR" sz="800" b="1" dirty="0">
                <a:latin typeface="+mn-lt"/>
                <a:cs typeface="+mn-cs"/>
              </a:rPr>
              <a:t>Ce document est la propriété d’EDF. Toute diffusion externe du présent document ou des informations qu’il contient est interdite.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c37da6d8cf793ca9671c82538b8359ac8b2ec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OMMAIRE">
  <a:themeElements>
    <a:clrScheme name="INTERBRAND-EDF">
      <a:dk1>
        <a:srgbClr val="000000"/>
      </a:dk1>
      <a:lt1>
        <a:srgbClr val="FFFFFF"/>
      </a:lt1>
      <a:dk2>
        <a:srgbClr val="E75113"/>
      </a:dk2>
      <a:lt2>
        <a:srgbClr val="87888A"/>
      </a:lt2>
      <a:accent1>
        <a:srgbClr val="023971"/>
      </a:accent1>
      <a:accent2>
        <a:srgbClr val="006AB3"/>
      </a:accent2>
      <a:accent3>
        <a:srgbClr val="49A93E"/>
      </a:accent3>
      <a:accent4>
        <a:srgbClr val="B0C700"/>
      </a:accent4>
      <a:accent5>
        <a:srgbClr val="F39D00"/>
      </a:accent5>
      <a:accent6>
        <a:srgbClr val="E75113"/>
      </a:accent6>
      <a:hlink>
        <a:srgbClr val="006AB3"/>
      </a:hlink>
      <a:folHlink>
        <a:srgbClr val="023971"/>
      </a:folHlink>
    </a:clrScheme>
    <a:fontScheme name="2_SOMMAI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EXT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EX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BRAND-EDF">
    <a:dk1>
      <a:srgbClr val="000000"/>
    </a:dk1>
    <a:lt1>
      <a:srgbClr val="FFFFFF"/>
    </a:lt1>
    <a:dk2>
      <a:srgbClr val="E75113"/>
    </a:dk2>
    <a:lt2>
      <a:srgbClr val="87888A"/>
    </a:lt2>
    <a:accent1>
      <a:srgbClr val="023971"/>
    </a:accent1>
    <a:accent2>
      <a:srgbClr val="006AB3"/>
    </a:accent2>
    <a:accent3>
      <a:srgbClr val="49A93E"/>
    </a:accent3>
    <a:accent4>
      <a:srgbClr val="B0C700"/>
    </a:accent4>
    <a:accent5>
      <a:srgbClr val="F39D00"/>
    </a:accent5>
    <a:accent6>
      <a:srgbClr val="E75113"/>
    </a:accent6>
    <a:hlink>
      <a:srgbClr val="006AB3"/>
    </a:hlink>
    <a:folHlink>
      <a:srgbClr val="02397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9893</TotalTime>
  <Words>771</Words>
  <Application>Microsoft Office PowerPoint</Application>
  <PresentationFormat>Affichage à l'écran (4:3)</PresentationFormat>
  <Paragraphs>158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Wingdings</vt:lpstr>
      <vt:lpstr>Symbol</vt:lpstr>
      <vt:lpstr>1_Conception personnalisée</vt:lpstr>
      <vt:lpstr>Conception personnalisée</vt:lpstr>
      <vt:lpstr>2_SOMMAIRE</vt:lpstr>
      <vt:lpstr>3_TEXTE</vt:lpstr>
      <vt:lpstr>Diapositive 1</vt:lpstr>
      <vt:lpstr>La visite décennale  Grand Carénage</vt:lpstr>
      <vt:lpstr>Les principaux chantiers</vt:lpstr>
      <vt:lpstr>Diapositive 4</vt:lpstr>
      <vt:lpstr>La visite décennale  Résultats sûreté et sécurité</vt:lpstr>
      <vt:lpstr>Diapositive 6</vt:lpstr>
      <vt:lpstr>La construction des diesels d’ultime secours </vt:lpstr>
      <vt:lpstr>Des retombées économiques pour le territoire</vt:lpstr>
      <vt:lpstr>Des entreprises régionales sollicitées</vt:lpstr>
      <vt:lpstr>Des entreprises régionales sollicitées</vt:lpstr>
      <vt:lpstr>Des entreprises régionales sollicitées</vt:lpstr>
      <vt:lpstr>Diapositive 12</vt:lpstr>
      <vt:lpstr>Diapositive 13</vt:lpstr>
    </vt:vector>
  </TitlesOfParts>
  <Company>Planet7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Planet7-PC</dc:creator>
  <cp:lastModifiedBy>CLAUDE BONNEL</cp:lastModifiedBy>
  <cp:revision>859</cp:revision>
  <dcterms:created xsi:type="dcterms:W3CDTF">2012-04-19T09:10:38Z</dcterms:created>
  <dcterms:modified xsi:type="dcterms:W3CDTF">2017-08-16T16:35:36Z</dcterms:modified>
</cp:coreProperties>
</file>